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F65"/>
    <a:srgbClr val="01284B"/>
    <a:srgbClr val="011E48"/>
    <a:srgbClr val="0B2755"/>
    <a:srgbClr val="972B01"/>
    <a:srgbClr val="B94900"/>
    <a:srgbClr val="712703"/>
    <a:srgbClr val="92300F"/>
    <a:srgbClr val="A9915D"/>
    <a:srgbClr val="AD98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 varScale="1">
        <p:scale>
          <a:sx n="85" d="100"/>
          <a:sy n="85" d="100"/>
        </p:scale>
        <p:origin x="126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04957" y="1266891"/>
            <a:ext cx="6734086" cy="2934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7600"/>
              </a:lnSpc>
            </a:pPr>
            <a:r>
              <a:rPr lang="ru-RU" sz="5400" b="1" dirty="0" smtClean="0">
                <a:ln w="19050"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Профессиональные компетенции учителя географии</a:t>
            </a:r>
            <a:endParaRPr lang="ru-RU" sz="5400" b="1" dirty="0">
              <a:ln w="19050"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64634" y="4375404"/>
            <a:ext cx="2637950" cy="1414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Автор: Бологова Ирина Юрьевна , МКОУ «СОШ №10»</a:t>
            </a:r>
            <a:endParaRPr lang="ru-RU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490" y="674255"/>
            <a:ext cx="7831859" cy="550270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Профессиональная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успешно действовать на основе  практического опыта, умения и знаний при решении профессиональных задач.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 Профессиональный стандарт педагога: документ, включающий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профессиональных и личностных требований к учителю, действующий на всей   территории Российской Федерации.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3.4 Региональное дополнение к профессиональному стандарту: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включающий дополнительные требования к квалификации педагога, позволяющие ему  выполнять свои обязанности в реальном социокультурном контексте.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 Внутренний стандарт образовательной организации: документ, определяющий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квалификационные требования к педагогу, соответствующий реализуемым в данной организации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образовательным программам.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3.6 Ключевые области стандарта педагога: разделы стандарта, соответствующие структуре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деятельности педагога: обучение, воспитание и развитие ребенка.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674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073" y="637309"/>
            <a:ext cx="7887277" cy="5539654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3.7 Профессиональная ИКТ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­ компетентность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квалифицированное использование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общераспространенных в данной профессиональной области в развитых странах средств ИКТ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решении профессиональных задач там, где это необходимо.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Аудит: систематический, независимый и документируемый процесс получения свидетельств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аудита и их объективного оценивания в целях установления степени выполнения требований.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аудит: аудит, осуществляемый самой организацией или другой организацией от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ее имени для внутренних целей. Например, внутренний аудит может быть проведен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подтверждения   результативности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менеджмента или оценки квалификации работников,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оценки соответствия предъявляемым к ним профессиональным требованиям.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376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6473" y="365127"/>
            <a:ext cx="7988877" cy="779462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должен: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3345" y="1034473"/>
            <a:ext cx="8072005" cy="514249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Иметь высшее образование. Педагогам, имеющим среднее специальное образование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работающим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должны быть созданы условия для его получения без отрыва от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своей профессиональной деятельности.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Демонстрировать знание предмета и программы обучения.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Уметь планировать, проводить уроки, анализировать их эффективность (самоанализ урока).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Владеть формами и методами обучения, выходящими за рамки уроков: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лабораторные ,эксперименты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полевая практика и т.п.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Использовать специальные подходы к обучению, для того чтобы включить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процесс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учеников: со специальными потребностями в образовании; одаренных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учеников;  учеников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ограниченными возможностями и т.д.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Уметь объективно оценивать знания учеников, используя разные формы и методы контроля.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Владеть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ИКТ­компетенциями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563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782" y="295564"/>
            <a:ext cx="7878618" cy="508000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должен: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781" y="683491"/>
            <a:ext cx="8866909" cy="5493472"/>
          </a:xfrm>
        </p:spPr>
        <p:txBody>
          <a:bodyPr>
            <a:normAutofit fontScale="25000" lnSpcReduction="20000"/>
          </a:bodyPr>
          <a:lstStyle/>
          <a:p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Владеть формами и методами воспитательной работы, используя их как на уроке, так и во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внеклассной деятельности.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Владеть методами организации экскурсий, походов 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экспедиций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Владеть методами музейной педагогики, используя их для расширения кругозора учащихся.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Эффективно регулировать поведение учащихся для обеспечения безопасной образовательной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Эффективно управлять классами, с целью вовлечения учеников в процесс обучения и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воспитания, мотивируя их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учебно­познавательную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деятельность. Ставить воспитательные цели,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способствующие развитию учеников, независимо от их происхождения, способностей и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характера, постоянно искать педагогические пути их достижения.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Устанавливать четкие правила поведения в классе в соответствии со школьным уставом и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поведения в образовательной организации.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Оказывать всестороннюю помощь и поддержку в организации ученических органов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самоуправления.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Уметь общаться с детьми, признавая их достоинство, понимая и принимая их.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Уметь находить (обнаруживать) ценностный аспект учебного знания и информации и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обеспечивать его понимание и переживание учащимися.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Уметь проектировать и создавать ситуации и события, развивающие эмоционально­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ценностную сферу ребенка (культуру переживаний и ценностные ориентации ребенка).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Уметь обнаруживать и реализовывать (воплощать) воспитательные возможности различных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 деятельности ребенка (учебной, игровой, трудовой, спортивной, художественной и т.д.).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Уметь строить воспитательную деятельность с учетом культурных различий детей,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половозрастных и индивидуальных особенностей.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Уметь создавать в учебных группах (классе, кружке, секции и т.п.)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детско­взрослые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общности учащихся, их родителей и педагогов.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Уметь поддерживать конструктивные воспитательные усилия родителей (лиц, их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заменяющих) учащихся, привлекать семью к решению вопросов воспитания ребенка.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Уметь сотрудничать (конструктивно взаимодействовать) с другими педагогами и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специалистами в решении воспитательных задач (задач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духовно­нравственного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развития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ребенка). 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Уметь анализировать реальное состояние дел в классе, поддерживать в детском коллективе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деловую дружелюбную атмосферу.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Уметь защищать достоинство и интересы учащихся, помогать детям, оказавшимся в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конфликтной ситуации и/или неблагоприятных условиях.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Поддерживать уклад, атмосферу и традиции жизни школы, внося в них свой положительный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вклад.</a:t>
            </a:r>
          </a:p>
          <a:p>
            <a:endParaRPr lang="ru-RU" sz="5600" dirty="0"/>
          </a:p>
        </p:txBody>
      </p:sp>
    </p:spTree>
    <p:extLst>
      <p:ext uri="{BB962C8B-B14F-4D97-AF65-F5344CB8AC3E}">
        <p14:creationId xmlns:p14="http://schemas.microsoft.com/office/powerpoint/2010/main" val="1918804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670" y="282804"/>
            <a:ext cx="8279680" cy="5894159"/>
          </a:xfrm>
        </p:spPr>
        <p:txBody>
          <a:bodyPr>
            <a:noAutofit/>
          </a:bodyPr>
          <a:lstStyle/>
          <a:p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 качества и профессиональные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необходимые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педагогу для осуществления развивающей деятельности)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Готовность принять разных детей, вне зависимости от их реальных учебных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возможностей,    особенностей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поведении, состояния психического и физического здоровья.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   установка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оказание помощи любому ребенку.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Способность в ходе наблюдения выявлять разнообразные проблемы детей, связанные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  особенностями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развития.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Способность оказать адресную помощь ребенку своими педагогическими приемами.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Готовность к взаимодействию с другими специалистами в рамках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психолого­медико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­ педагогического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консилиума.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Умение читать документацию специалистов (психологов, дефектологов, логопедов и т.д.).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Умение составлять совместно с другими специалистами программу индивидуального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 ребенка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Владение специальными методиками, позволяющими проводить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коррекционно­развивающую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Умение отслеживать динамику развития ребенка.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Умение защитить тех, кого в детском коллективе не принимают.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Знание общих закономерностей развития личности и проявления личностных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свойств,  психологических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законов периодизации и кризисов развития, возрастных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    учащихся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Умение использовать в практике своей работы психологические подходы: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культурно­   исторический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развивающий.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Умение проектировать психологически безопасную и комфортную образовательную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среду, знать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уметь проводить профилактику различных форм насилия в школе.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Умение (совместно с психологом и другими специалистами) осуществлять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психолого­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педагогическое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 образовательных программ начального и среднего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 образования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программ дополнительного образования.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Владение элементарными приемами психодиагностики личностных характеристик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  возрастных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 учащихся, осуществление совместно с психологом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  личностных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 ребенка.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Умение (совместно с психологом и другими специалистами) составить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психолого­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педагогическую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характеристику (портрет) личности учащегося.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Умение разрабатывать и реализовывать индивидуальные программы развития с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 личностных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возрастных особенностей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17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Умение формировать и развивать универсальные учебные действия, образцы 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социального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поведения, навыки поведения в мире виртуальной реальности и социальных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сетях, навыки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поликультурного общения и толерантность, ключевые компетенции (по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международным   нормам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т.д.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Владение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 ­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педагогическими технологиями (в том числе инклюзивными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необходимыми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работы с различными учащимися: одаренные дети, социально уязвимые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попавшие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трудные жизненные ситуации,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дети­мигранты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дети­сироты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дети с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особыми образовательными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потребностями (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аутисты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СДВГ и др.), дети с ОВЗ, дети с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девиациями  поведения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дети с зависимостью.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Умение формировать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детско­взрослые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сообщества, знание их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социально­психологических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особенностей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закономерностей развития.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Знание основных закономерностей семейных отношений, позволяющих эффективно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 с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родительской общественностью.</a:t>
            </a:r>
          </a:p>
          <a:p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033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6328" y="1172279"/>
            <a:ext cx="84605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∙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– инструмент реализации стратегии образования в меняющемся мире.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Стандарт – инструмент повышения качества образования и выхода отечественного образования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международный уровень.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Стандарт – объективный измеритель квалификации педагога.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Стандарт – средство отбора педагогических кадров в учреждения образования.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Стандарт – основа для формирования трудового договора, фиксирующего отношения между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работником и работодателем.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7927" y="587504"/>
            <a:ext cx="85713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 smtClean="0">
                <a:ln w="9525">
                  <a:noFill/>
                </a:ln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Зач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нужен профессиональный стандарт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педагога:</a:t>
            </a:r>
            <a:endParaRPr lang="ru-RU" sz="3200" b="1" dirty="0">
              <a:ln w="9525">
                <a:noFill/>
              </a:ln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494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26474" y="1517031"/>
            <a:ext cx="801716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Работа с одаренными учащимися.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Работа в условиях реализации программ инклюзивного образования.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Работа с учащимися, имеющими проблемы в развитии.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Работа с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девиантными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зависимыми, социально запущенными и социально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уязвимыми учащимися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имеющими серьезные отклонения в поведении.</a:t>
            </a:r>
            <a:r>
              <a:rPr lang="ru-RU" dirty="0"/>
              <a:t/>
            </a:r>
            <a:br>
              <a:rPr lang="ru-RU" dirty="0"/>
            </a:b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6473" y="587504"/>
            <a:ext cx="833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наполнения профессионального стандарта учителя географии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новыми   компетенциями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n w="9525">
                <a:noFill/>
              </a:ln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62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03564" y="637309"/>
            <a:ext cx="783243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профессиональному стандарту педагога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должен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Соответствовать структуре профессиональной деятельности педагога.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Не превращаться в инструмент жесткой регламентации деятельности педагога.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Избавить педагога от выполнения несвойственных функций, отвлекающих его от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  своих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прямых обязанностей.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Побуждать педагога к поиску нестандартных решений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Соответствовать международным нормам и регламентам.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Соотноситься с требованиями профильных министерств и ведомств, от которых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зависят  исчисление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трудового стажа, начисление пенсий и т.п.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17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57382"/>
            <a:ext cx="7886700" cy="5419581"/>
          </a:xfrm>
        </p:spPr>
        <p:txBody>
          <a:bodyPr>
            <a:normAutofit/>
          </a:bodyPr>
          <a:lstStyle/>
          <a:p>
            <a:r>
              <a:rPr lang="ru-RU" dirty="0"/>
              <a:t>∙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педагога – рамочный документ, в котором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определяются  основные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его квалификации.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Общенациональная рамка стандарта может быть дополнена региональными требованиями,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учитывающими социокультурные, демографические и прочие особенности данной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(мегаполисы, районы с преобладанием сельского населения, моноэтнические и полиэтнические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регионы накладывают свою специфику на труд педагога).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71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436" y="535709"/>
            <a:ext cx="7794914" cy="5641254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педагога может быть также дополнен внутренним стандартом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учреждения (по аналогии со стандартом предприятия), в соответствии со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спецификой реализуемых в данном учреждении образовательных программ (школа для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одаренных, инклюзивная школа и т.п.).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Профессиональный стандарт педагога является уровневым, учитывающим работу основной 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старшей школе.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Учитывая особое место и роль в общем среднем образовании таких предметов, как география,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сдачи в форме ЕГЭ для всех без исключения выпускников школ, в приложениях к документу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 выделяются профессиональные стандарты педагога по этим специальностям.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34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490" y="646545"/>
            <a:ext cx="7831859" cy="553041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∙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педагога отражает структуру 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деятельности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обучение, воспитание и развитие ребенка. В соответствии со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стратегией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меняющемся мире, он существенно наполняется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­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педагогическими компетенциями, призванными помочь учителю в решении новых стоящих перед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ним проблем.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Стандарт выдвигает требования к личностным качествам учителя, неотделимым от его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компетенций, таких как: готовность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всех без исключения детей, вне</a:t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их склонностей, способностей, особенностей развития, ограниченных</a:t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возможностей.</a:t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64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0364" y="665018"/>
            <a:ext cx="7914986" cy="5511945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педагога выполняет функции, призванные: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Преодолеть технократический подход в оценке труда педагога.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Обеспечить координированный рост свободы и ответственности педагога за результаты своего труда.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Мотивировать педагога на постоянное повышение квалификации.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учителя географии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Область применения. Сфера общего среднего образования. Профессиональный стандарт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 может применяться: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при приеме на работу в общеобразовательное учреждение на должность «педагог»;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при проведении аттестации педагогов образовательных учреждений региональными органами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исполнительной власти, осуществляющими управление в сфере образования;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при проведении аттестации педагогов самими образовательными организациями, в случае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предоставления им соответствующих полномочий.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38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3418" y="600364"/>
            <a:ext cx="7951932" cy="5576599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Цель применения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 Определять необходимую квалификацию педагога, которая влияет на результаты обучения,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и развития ребенка.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Обеспечить необходимую подготовку педагога для получения высоких результатов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труда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Обеспечить необходимую осведомленность педагога о предъявляемых к нему требованиях.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2.4. Содействовать вовлечению педагогов в решение задачи повышения качества образования.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Термины и определения применительно к учителю географии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 Квалификация педагога – отражает уровень профессиональной подготовки учителя и его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к труду в сфере образования. Квалификация учителя складывается из его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компетенций.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5880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403</TotalTime>
  <Words>163</Words>
  <Application>Microsoft Office PowerPoint</Application>
  <PresentationFormat>Экран (4:3)</PresentationFormat>
  <Paragraphs>25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Педагог должен:</vt:lpstr>
      <vt:lpstr>Воспитательная работа Педагог должен: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User</cp:lastModifiedBy>
  <cp:revision>72</cp:revision>
  <dcterms:created xsi:type="dcterms:W3CDTF">2013-11-19T05:52:05Z</dcterms:created>
  <dcterms:modified xsi:type="dcterms:W3CDTF">2020-12-07T03:14:19Z</dcterms:modified>
</cp:coreProperties>
</file>