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93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6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52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2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27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6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3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3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1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2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4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6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2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7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0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3EB4-C741-4F89-BEEB-B9CD4BD6255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5A1289-0555-4A5B-84C5-DB002F73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6.xml"/><Relationship Id="rId18" Type="http://schemas.openxmlformats.org/officeDocument/2006/relationships/slide" Target="slide7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5.xml"/><Relationship Id="rId17" Type="http://schemas.openxmlformats.org/officeDocument/2006/relationships/slide" Target="slide34.xml"/><Relationship Id="rId2" Type="http://schemas.openxmlformats.org/officeDocument/2006/relationships/image" Target="../media/image1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32.xml"/><Relationship Id="rId5" Type="http://schemas.openxmlformats.org/officeDocument/2006/relationships/slide" Target="slide39.xml"/><Relationship Id="rId15" Type="http://schemas.openxmlformats.org/officeDocument/2006/relationships/slide" Target="slide35.xml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31.xml"/><Relationship Id="rId14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692696"/>
            <a:ext cx="743286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всех приключений, </a:t>
            </a: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уготовленных 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жизнью, </a:t>
            </a:r>
          </a:p>
          <a:p>
            <a:pPr algn="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важное и интересное, — </a:t>
            </a: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отправиться 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внутрь самого себя, </a:t>
            </a:r>
          </a:p>
          <a:p>
            <a:pPr algn="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исследовать неведомую </a:t>
            </a: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 самого. </a:t>
            </a:r>
          </a:p>
          <a:p>
            <a:pPr algn="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Феллини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smtClean="0"/>
              <a:t>Аристотель   </a:t>
            </a:r>
            <a:br>
              <a:rPr lang="ru-RU" sz="4400" smtClean="0"/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384-322 до н.э.</a:t>
            </a: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34820" name="Picture 4" descr="аристоте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7312" y="2160588"/>
            <a:ext cx="2872263" cy="3881437"/>
          </a:xfrm>
          <a:noFill/>
        </p:spPr>
      </p:pic>
      <p:sp>
        <p:nvSpPr>
          <p:cNvPr id="34840" name="Rectangle 24"/>
          <p:cNvSpPr>
            <a:spLocks noGrp="1" noChangeArrowheads="1"/>
          </p:cNvSpPr>
          <p:nvPr>
            <p:ph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smtClean="0">
                <a:latin typeface="Castellar" pitchFamily="18" charset="0"/>
                <a:cs typeface="Times New Roman" pitchFamily="18" charset="0"/>
              </a:rPr>
              <a:t>Сравнение органов животных и человека. </a:t>
            </a:r>
          </a:p>
          <a:p>
            <a:pPr marL="0" indent="0" algn="l" eaLnBrk="1" hangingPunct="1">
              <a:spcBef>
                <a:spcPct val="0"/>
              </a:spcBef>
            </a:pPr>
            <a:r>
              <a:rPr lang="ru-RU" sz="2400" smtClean="0">
                <a:latin typeface="Castellar" pitchFamily="18" charset="0"/>
                <a:cs typeface="Times New Roman" pitchFamily="18" charset="0"/>
              </a:rPr>
              <a:t>-Ввел термин «организм»</a:t>
            </a:r>
          </a:p>
          <a:p>
            <a:pPr marL="0" indent="0" algn="l">
              <a:spcBef>
                <a:spcPct val="0"/>
              </a:spcBef>
            </a:pPr>
            <a:r>
              <a:rPr lang="ru-RU" sz="2400" smtClean="0">
                <a:latin typeface="Castellar" pitchFamily="18" charset="0"/>
                <a:cs typeface="Times New Roman" pitchFamily="18" charset="0"/>
              </a:rPr>
              <a:t>-Утверждал, что душеная деятельность  человека существует пока живет тело.</a:t>
            </a:r>
            <a:endParaRPr lang="ru-RU" sz="2400" smtClean="0">
              <a:latin typeface="Castellar" pitchFamily="18" charset="0"/>
            </a:endParaRPr>
          </a:p>
          <a:p>
            <a:pPr marL="0" indent="0" algn="l" eaLnBrk="1" hangingPunct="1"/>
            <a:endParaRPr lang="ru-RU" sz="2400" smtClean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Гиппократ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460-377 до н.э.</a:t>
            </a: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36868" name="Picture 4" descr="gippokra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998" y="2160588"/>
            <a:ext cx="2552891" cy="3881437"/>
          </a:xfrm>
          <a:noFill/>
        </p:spPr>
      </p:pic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4356100" y="1628775"/>
            <a:ext cx="4572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>
                <a:latin typeface="Monotype Corsiva" pitchFamily="66" charset="0"/>
              </a:rPr>
              <a:t>-Описание костей тела</a:t>
            </a:r>
          </a:p>
          <a:p>
            <a:pPr algn="l"/>
            <a:r>
              <a:rPr lang="ru-RU" sz="2400">
                <a:latin typeface="Monotype Corsiva" pitchFamily="66" charset="0"/>
              </a:rPr>
              <a:t>-Описание органов по аналогии с животными</a:t>
            </a:r>
          </a:p>
          <a:p>
            <a:pPr algn="l"/>
            <a:r>
              <a:rPr lang="ru-RU" sz="2400">
                <a:latin typeface="Monotype Corsiva" pitchFamily="66" charset="0"/>
              </a:rPr>
              <a:t>-сочинение по травматологии (о перевязках, лечении ран, переломах)</a:t>
            </a:r>
          </a:p>
          <a:p>
            <a:pPr algn="l"/>
            <a:r>
              <a:rPr lang="ru-RU" sz="2400">
                <a:latin typeface="Monotype Corsiva" pitchFamily="66" charset="0"/>
              </a:rPr>
              <a:t>- Трактаты по гигиене (о здоровом образе жизни, о влиянии воды, воздуха и местности на здоровье)</a:t>
            </a:r>
          </a:p>
          <a:p>
            <a:pPr algn="l"/>
            <a:r>
              <a:rPr lang="ru-RU" sz="2400">
                <a:latin typeface="Monotype Corsiva" pitchFamily="66" charset="0"/>
              </a:rPr>
              <a:t>-Отвергал божественное происхождение человека)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Клавдий Гален</a:t>
            </a:r>
            <a:br>
              <a:rPr lang="ru-RU" sz="3600" smtClean="0"/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130-200 н.э.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38916" name="Picture 4" descr="gal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9763" y="1557338"/>
            <a:ext cx="3557587" cy="4464050"/>
          </a:xfrm>
          <a:noFill/>
        </p:spPr>
      </p:pic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284663" y="1484313"/>
            <a:ext cx="45354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/>
              <a:t>-</a:t>
            </a:r>
            <a:r>
              <a:rPr lang="ru-RU" sz="2400">
                <a:latin typeface="Monotype Corsiva" pitchFamily="66" charset="0"/>
              </a:rPr>
              <a:t>Проводил опыты на животных</a:t>
            </a:r>
          </a:p>
          <a:p>
            <a:pPr algn="l"/>
            <a:r>
              <a:rPr lang="ru-RU" sz="2400">
                <a:latin typeface="Monotype Corsiva" pitchFamily="66" charset="0"/>
              </a:rPr>
              <a:t>-Испытывал  действие лек. веществ</a:t>
            </a:r>
          </a:p>
          <a:p>
            <a:pPr algn="l"/>
            <a:r>
              <a:rPr lang="ru-RU" sz="2400">
                <a:latin typeface="Monotype Corsiva" pitchFamily="66" charset="0"/>
              </a:rPr>
              <a:t>-Доказал, что при жизни у животных течет по артериям кровь (до этого считали, что воздух)</a:t>
            </a:r>
          </a:p>
          <a:p>
            <a:pPr algn="l"/>
            <a:r>
              <a:rPr lang="ru-RU" sz="2400">
                <a:latin typeface="Monotype Corsiva" pitchFamily="66" charset="0"/>
              </a:rPr>
              <a:t>- Подробно изучил строение органов обезьяны и делал ошибочные  выводы, что человек устроен сходным образом</a:t>
            </a:r>
          </a:p>
          <a:p>
            <a:pPr algn="l"/>
            <a:r>
              <a:rPr lang="ru-RU" sz="2400">
                <a:latin typeface="Monotype Corsiva" pitchFamily="66" charset="0"/>
              </a:rPr>
              <a:t>-В течение 14 столетий его работы были основой мед. знаний в Европе и Ср. Востоке.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Средневековый застой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Церковь жестоко подавляла попытки изучения развития науки</a:t>
            </a:r>
          </a:p>
          <a:p>
            <a:pPr eaLnBrk="1" hangingPunct="1"/>
            <a:r>
              <a:rPr lang="ru-RU" dirty="0" smtClean="0"/>
              <a:t>-Сожжены на костре Джордано Бруно, Сервет</a:t>
            </a:r>
          </a:p>
          <a:p>
            <a:pPr eaLnBrk="1" hangingPunct="1"/>
            <a:r>
              <a:rPr lang="ru-RU" dirty="0" smtClean="0"/>
              <a:t>-Гонениям подвергался Галилей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1557338"/>
            <a:ext cx="4752975" cy="2808287"/>
          </a:xfrm>
        </p:spPr>
        <p:txBody>
          <a:bodyPr/>
          <a:lstStyle/>
          <a:p>
            <a:pPr eaLnBrk="1" hangingPunct="1"/>
            <a:r>
              <a:rPr lang="ru-RU" sz="3200" smtClean="0"/>
              <a:t>Абу-Али Ибн-Син </a:t>
            </a:r>
            <a:br>
              <a:rPr lang="ru-RU" sz="3200" smtClean="0"/>
            </a:br>
            <a:r>
              <a:rPr lang="ru-RU" sz="3200" smtClean="0"/>
              <a:t>(Авиценна)</a:t>
            </a:r>
            <a:br>
              <a:rPr lang="ru-RU" sz="3200" smtClean="0"/>
            </a:br>
            <a:r>
              <a:rPr lang="ru-RU" sz="2800" smtClean="0"/>
              <a:t>980-1037 н.э.</a:t>
            </a:r>
            <a:r>
              <a:rPr lang="ru-RU" smtClean="0"/>
              <a:t> </a:t>
            </a:r>
          </a:p>
        </p:txBody>
      </p:sp>
      <p:pic>
        <p:nvPicPr>
          <p:cNvPr id="40964" name="Picture 4" descr="avice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25538"/>
            <a:ext cx="3624262" cy="4967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Леонардо да Винчи </a:t>
            </a:r>
            <a:br>
              <a:rPr lang="ru-RU" sz="3600" smtClean="0"/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1452-1519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43012" name="Picture 4" descr="лю да винч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638" y="1557338"/>
            <a:ext cx="3411537" cy="4319587"/>
          </a:xfrm>
          <a:noFill/>
        </p:spPr>
      </p:pic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4356100" y="1844675"/>
            <a:ext cx="4319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latin typeface="Monotype Corsiva" pitchFamily="66" charset="0"/>
              </a:rPr>
              <a:t>-Впервые изображал на своих рисунках  различные органы</a:t>
            </a:r>
          </a:p>
          <a:p>
            <a:pPr algn="l"/>
            <a:r>
              <a:rPr lang="ru-RU" sz="3200">
                <a:latin typeface="Monotype Corsiva" pitchFamily="66" charset="0"/>
              </a:rPr>
              <a:t>-Описал строение скелета человека</a:t>
            </a:r>
          </a:p>
          <a:p>
            <a:pPr algn="l"/>
            <a:r>
              <a:rPr lang="ru-RU" sz="3200">
                <a:latin typeface="Monotype Corsiva" pitchFamily="66" charset="0"/>
              </a:rPr>
              <a:t>-Классифицировал мышцы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549275"/>
            <a:ext cx="4032250" cy="180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dirty="0" smtClean="0"/>
              <a:t>Рафаэль </a:t>
            </a:r>
            <a:r>
              <a:rPr lang="ru-RU" sz="4400" dirty="0" err="1" smtClean="0"/>
              <a:t>Санти</a:t>
            </a:r>
            <a:r>
              <a:rPr lang="ru-RU" sz="4400" dirty="0" smtClean="0"/>
              <a:t>  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1483-1520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46084" name="Picture 4" descr="сан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765175"/>
            <a:ext cx="3187700" cy="5184775"/>
          </a:xfrm>
          <a:noFill/>
        </p:spPr>
      </p:pic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859338" y="2420938"/>
            <a:ext cx="33829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latin typeface="Monotype Corsiva" pitchFamily="66" charset="0"/>
              </a:rPr>
              <a:t>Изучал, описывал и зарисовывал строение тела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6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58088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smtClean="0"/>
              <a:t>Андреас Везалий (1515-1564)</a:t>
            </a:r>
          </a:p>
        </p:txBody>
      </p:sp>
      <p:pic>
        <p:nvPicPr>
          <p:cNvPr id="45060" name="Picture 4" descr="Везал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775" y="1412875"/>
            <a:ext cx="3598863" cy="4752975"/>
          </a:xfrm>
          <a:noFill/>
        </p:spPr>
      </p:pic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4284663" y="1484313"/>
            <a:ext cx="439102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i="1">
                <a:latin typeface="Monotype Corsiva" pitchFamily="66" charset="0"/>
              </a:rPr>
              <a:t>Основатель современной анатомии</a:t>
            </a:r>
          </a:p>
          <a:p>
            <a:pPr algn="l"/>
            <a:r>
              <a:rPr lang="ru-RU" sz="2800">
                <a:latin typeface="Monotype Corsiva" pitchFamily="66" charset="0"/>
              </a:rPr>
              <a:t>- На лекциях производил рассечение трупов</a:t>
            </a:r>
          </a:p>
          <a:p>
            <a:pPr algn="l"/>
            <a:r>
              <a:rPr lang="ru-RU" sz="2800">
                <a:latin typeface="Monotype Corsiva" pitchFamily="66" charset="0"/>
              </a:rPr>
              <a:t>-Выявил ошибки Галена</a:t>
            </a:r>
          </a:p>
          <a:p>
            <a:pPr algn="l"/>
            <a:r>
              <a:rPr lang="ru-RU" sz="2800">
                <a:latin typeface="Monotype Corsiva" pitchFamily="66" charset="0"/>
              </a:rPr>
              <a:t>-Точно описал и  и изобразил внутренние органы человеческого тела и скелет</a:t>
            </a:r>
          </a:p>
          <a:p>
            <a:pPr algn="l"/>
            <a:r>
              <a:rPr lang="ru-RU" sz="2800">
                <a:latin typeface="Monotype Corsiva" pitchFamily="66" charset="0"/>
              </a:rPr>
              <a:t>-Описал клапаны сердца</a:t>
            </a:r>
          </a:p>
          <a:p>
            <a:pPr algn="l"/>
            <a:r>
              <a:rPr lang="ru-RU" sz="2800">
                <a:latin typeface="Monotype Corsiva" pitchFamily="66" charset="0"/>
              </a:rPr>
              <a:t>-Впервые привел все знания в систему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Анатомические студии основоположника анатомии Андреаса Везалия 16 век</a:t>
            </a:r>
          </a:p>
        </p:txBody>
      </p:sp>
      <p:pic>
        <p:nvPicPr>
          <p:cNvPr id="52228" name="Picture 4" descr="Анатомические штудии основоположника анатомии Андреаса Везалия xvi 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08495"/>
            <a:ext cx="6264696" cy="48363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Monotype Corsiva" pitchFamily="66" charset="0"/>
              </a:rPr>
              <a:t>Рисунки из анатомического атласа </a:t>
            </a:r>
            <a:br>
              <a:rPr lang="ru-RU" sz="3200" b="1" smtClean="0">
                <a:latin typeface="Monotype Corsiva" pitchFamily="66" charset="0"/>
              </a:rPr>
            </a:br>
            <a:r>
              <a:rPr lang="ru-RU" sz="3200" b="1" smtClean="0">
                <a:latin typeface="Monotype Corsiva" pitchFamily="66" charset="0"/>
              </a:rPr>
              <a:t>Везалия 1543 г</a:t>
            </a:r>
          </a:p>
        </p:txBody>
      </p:sp>
      <p:pic>
        <p:nvPicPr>
          <p:cNvPr id="49156" name="Picture 4" descr="Рисунки из анатомического атласа Везалия 1543 г Конечно во все времена человек обращал внимание на свое тело но сегодня оно становится проблемо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2889448" cy="5128770"/>
          </a:xfrm>
          <a:noFill/>
        </p:spPr>
      </p:pic>
      <p:pic>
        <p:nvPicPr>
          <p:cNvPr id="49158" name="Picture 6" descr="Рисунки из анатомического атласа Везалия 1543 г Конечно во все времена человек обращал внимание на свое тело но сегодня оно становится проблем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56113" y="2410619"/>
            <a:ext cx="1914525" cy="3381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лосипедистка Ан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0944" y="2658269"/>
            <a:ext cx="1905000" cy="2886075"/>
          </a:xfr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188913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33CC33"/>
                </a:solidFill>
              </a:rPr>
              <a:t>Науки, изучающие организм человека и условия сохранения его здоровья</a:t>
            </a:r>
          </a:p>
        </p:txBody>
      </p:sp>
      <p:sp>
        <p:nvSpPr>
          <p:cNvPr id="614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E93E0F"/>
                </a:solidFill>
                <a:hlinkClick r:id="rId4" action="ppaction://hlinksldjump"/>
              </a:rPr>
              <a:t>Анатомия</a:t>
            </a:r>
            <a:endParaRPr lang="ru-RU" sz="2400" b="1" dirty="0">
              <a:solidFill>
                <a:srgbClr val="E93E0F"/>
              </a:solidFill>
            </a:endParaRPr>
          </a:p>
        </p:txBody>
      </p:sp>
      <p:sp>
        <p:nvSpPr>
          <p:cNvPr id="614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  <a:hlinkClick r:id="rId6" action="ppaction://hlinksldjump"/>
              </a:rPr>
              <a:t>Цитология</a:t>
            </a:r>
            <a:r>
              <a:rPr lang="ru-RU" b="1" dirty="0">
                <a:solidFill>
                  <a:srgbClr val="009900"/>
                </a:solidFill>
                <a:hlinkClick r:id="rId6" action="ppaction://hlinksldjump"/>
              </a:rPr>
              <a:t> 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6150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4437063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  <a:hlinkClick r:id="rId8" action="ppaction://hlinksldjump"/>
              </a:rPr>
              <a:t>Экология человека</a:t>
            </a:r>
            <a:r>
              <a:rPr lang="ru-RU" dirty="0">
                <a:hlinkClick r:id="rId8" action="ppaction://hlinksldjump"/>
              </a:rPr>
              <a:t> </a:t>
            </a:r>
            <a:endParaRPr lang="ru-RU" dirty="0"/>
          </a:p>
        </p:txBody>
      </p:sp>
      <p:sp>
        <p:nvSpPr>
          <p:cNvPr id="6151" name="Text Box 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588125" y="3500438"/>
            <a:ext cx="15843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b="1" dirty="0">
                <a:solidFill>
                  <a:srgbClr val="009900"/>
                </a:solidFill>
                <a:hlinkClick r:id="rId10" action="ppaction://hlinksldjump"/>
              </a:rPr>
              <a:t>Генетика</a:t>
            </a:r>
            <a:r>
              <a:rPr lang="ru-RU" sz="2400" dirty="0"/>
              <a:t> </a:t>
            </a:r>
          </a:p>
        </p:txBody>
      </p:sp>
      <p:sp>
        <p:nvSpPr>
          <p:cNvPr id="6152" name="Text Box 8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732588" y="2492375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rgbClr val="009900"/>
                </a:solidFill>
                <a:hlinkClick r:id="rId12" action="ppaction://hlinksldjump"/>
              </a:rPr>
              <a:t>Гигиена</a:t>
            </a:r>
            <a:r>
              <a:rPr lang="ru-RU" sz="2400" b="1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153" name="Text Box 9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300788" y="5084763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b="1" dirty="0">
                <a:solidFill>
                  <a:srgbClr val="009900"/>
                </a:solidFill>
                <a:hlinkClick r:id="rId5" action="ppaction://hlinksldjump"/>
              </a:rPr>
              <a:t>Эмбриология 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6154" name="Text Box 10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5734050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rgbClr val="009900"/>
                </a:solidFill>
                <a:hlinkClick r:id="" action="ppaction://noaction"/>
              </a:rPr>
              <a:t>Антропология</a:t>
            </a:r>
            <a:r>
              <a:rPr lang="ru-RU" sz="2400"/>
              <a:t> </a:t>
            </a:r>
          </a:p>
        </p:txBody>
      </p:sp>
      <p:sp>
        <p:nvSpPr>
          <p:cNvPr id="6155" name="Text Box 11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  <a:hlinkClick r:id="rId16" action="ppaction://hlinksldjump"/>
              </a:rPr>
              <a:t>Психология</a:t>
            </a:r>
            <a:r>
              <a:rPr lang="ru-RU" sz="2400" b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156" name="Text Box 12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6659563" y="1557338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  <a:hlinkClick r:id="rId18" action="ppaction://hlinksldjump"/>
              </a:rPr>
              <a:t>Физиология</a:t>
            </a:r>
            <a:r>
              <a:rPr lang="ru-RU" sz="2400" b="1" dirty="0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6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2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8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Уильям Гарвей</a:t>
            </a:r>
            <a:br>
              <a:rPr lang="ru-RU" sz="3200" smtClean="0"/>
            </a:br>
            <a:r>
              <a:rPr lang="ru-RU" sz="3200" smtClean="0"/>
              <a:t>1587-1657 </a:t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54276" name="Picture 4" descr="гарве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663" y="1557338"/>
            <a:ext cx="3411537" cy="4608512"/>
          </a:xfrm>
          <a:noFill/>
        </p:spPr>
      </p:pic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140200" y="1700213"/>
            <a:ext cx="4572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latin typeface="Monotype Corsiva" pitchFamily="66" charset="0"/>
              </a:rPr>
              <a:t>Основатель рождения и развития современной физиологии</a:t>
            </a:r>
          </a:p>
          <a:p>
            <a:pPr algn="l"/>
            <a:r>
              <a:rPr lang="ru-RU" sz="2800">
                <a:latin typeface="Monotype Corsiva" pitchFamily="66" charset="0"/>
              </a:rPr>
              <a:t>- Открытие 2 кругов кровообращения</a:t>
            </a:r>
          </a:p>
          <a:p>
            <a:pPr algn="l"/>
            <a:r>
              <a:rPr lang="ru-RU" sz="2800">
                <a:latin typeface="Monotype Corsiva" pitchFamily="66" charset="0"/>
              </a:rPr>
              <a:t>-Исследование физиологических функций при помощи экспериментальных методов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7705725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smtClean="0"/>
              <a:t>Рене Декарт </a:t>
            </a:r>
            <a:br>
              <a:rPr lang="ru-RU" sz="4400" smtClean="0"/>
            </a:br>
            <a:r>
              <a:rPr lang="ru-RU" sz="4400" smtClean="0"/>
              <a:t>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1596-1650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pic>
        <p:nvPicPr>
          <p:cNvPr id="70660" name="Picture 4" descr="nb_pinacoteca_unknown_flemish_or_french_xvii-xviii_after_hals_rene_descartes_louv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879397" cy="4525963"/>
          </a:xfrm>
          <a:noFill/>
        </p:spPr>
      </p:pic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4572000" y="2636838"/>
            <a:ext cx="41036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/>
              <a:t>- </a:t>
            </a:r>
            <a:r>
              <a:rPr lang="ru-RU" sz="3200">
                <a:latin typeface="Monotype Corsiva" pitchFamily="66" charset="0"/>
              </a:rPr>
              <a:t>Открытие рефлекса</a:t>
            </a:r>
          </a:p>
          <a:p>
            <a:pPr algn="l"/>
            <a:r>
              <a:rPr lang="ru-RU" sz="3200">
                <a:latin typeface="Monotype Corsiva" pitchFamily="66" charset="0"/>
              </a:rPr>
              <a:t>- Рефлекторный принцип взаимодействия организма и окружающей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773238"/>
            <a:ext cx="7200900" cy="2735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b="1" i="1" smtClean="0"/>
              <a:t>Развитие анатомии, физиологии, психологии и гигиены с начала </a:t>
            </a:r>
            <a:r>
              <a:rPr lang="en-US" sz="4400" b="1" i="1" smtClean="0"/>
              <a:t>XIX</a:t>
            </a:r>
            <a:r>
              <a:rPr lang="ru-RU" sz="4400" b="1" i="1" smtClean="0"/>
              <a:t>  в. до наших дней.</a:t>
            </a:r>
            <a:r>
              <a:rPr lang="ru-RU" sz="4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>М.В. Ломоносов </a:t>
            </a:r>
            <a:br>
              <a:rPr lang="ru-RU" sz="3200" b="1" smtClean="0"/>
            </a:br>
            <a:r>
              <a:rPr lang="ru-RU" sz="3200" b="1" smtClean="0"/>
              <a:t>Основоположник русских наук</a:t>
            </a:r>
            <a:br>
              <a:rPr lang="ru-RU" sz="3200" b="1" smtClean="0"/>
            </a:br>
            <a:endParaRPr lang="ru-RU" sz="3200" b="1" smtClean="0"/>
          </a:p>
        </p:txBody>
      </p:sp>
      <p:pic>
        <p:nvPicPr>
          <p:cNvPr id="56324" name="Picture 4" descr="Lomonoso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638" y="1773238"/>
            <a:ext cx="3844925" cy="4392612"/>
          </a:xfr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521200" y="2162175"/>
            <a:ext cx="42275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3200" b="1">
                <a:latin typeface="Monotype Corsiva" pitchFamily="66" charset="0"/>
              </a:rPr>
              <a:t>-Закон сохранения материи и энергии</a:t>
            </a:r>
          </a:p>
          <a:p>
            <a:pPr algn="l"/>
            <a:r>
              <a:rPr lang="ru-RU" sz="3200" b="1">
                <a:latin typeface="Monotype Corsiva" pitchFamily="66" charset="0"/>
              </a:rPr>
              <a:t>-Теория цветового зрения</a:t>
            </a:r>
          </a:p>
          <a:p>
            <a:pPr algn="l"/>
            <a:r>
              <a:rPr lang="ru-RU" sz="3200" b="1">
                <a:latin typeface="Monotype Corsiva" pitchFamily="66" charset="0"/>
              </a:rPr>
              <a:t>-Классификация вкусовых ощущений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052513"/>
            <a:ext cx="3529012" cy="1584325"/>
          </a:xfrm>
        </p:spPr>
        <p:txBody>
          <a:bodyPr/>
          <a:lstStyle/>
          <a:p>
            <a:pPr eaLnBrk="1" hangingPunct="1"/>
            <a:r>
              <a:rPr lang="ru-RU" sz="3600" smtClean="0"/>
              <a:t>Ч. Дарвин</a:t>
            </a:r>
            <a:br>
              <a:rPr lang="ru-RU" sz="3600" smtClean="0"/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1809-1882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5436096" y="2564904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 b="1" dirty="0">
                <a:latin typeface="Monotype Corsiva" pitchFamily="66" charset="0"/>
              </a:rPr>
              <a:t>Теория эволюции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2565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PirogovSu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166938"/>
            <a:ext cx="6985000" cy="4070350"/>
          </a:xfrm>
          <a:noFill/>
        </p:spPr>
      </p:pic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051050" y="908050"/>
            <a:ext cx="58340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Н.И.Пирогов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Русский анатом,  хирург 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Н.И.Пирогов </a:t>
            </a:r>
            <a:r>
              <a:rPr lang="ru-RU" sz="3200" b="1" smtClean="0"/>
              <a:t>1810-1881</a:t>
            </a:r>
            <a:endParaRPr lang="ru-RU" sz="4000" b="1" smtClean="0"/>
          </a:p>
        </p:txBody>
      </p:sp>
      <p:sp>
        <p:nvSpPr>
          <p:cNvPr id="47108" name="Rectangle 19"/>
          <p:cNvSpPr>
            <a:spLocks noChangeArrowheads="1"/>
          </p:cNvSpPr>
          <p:nvPr/>
        </p:nvSpPr>
        <p:spPr bwMode="auto">
          <a:xfrm>
            <a:off x="5148263" y="21336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4284663" y="1916113"/>
            <a:ext cx="43195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-</a:t>
            </a:r>
            <a:r>
              <a:rPr lang="ru-RU" sz="2800">
                <a:latin typeface="Monotype Corsiva" pitchFamily="66" charset="0"/>
              </a:rPr>
              <a:t>Распиливание размороженных трупов (для точного определения расположения внутренних органов и тканей)</a:t>
            </a:r>
          </a:p>
          <a:p>
            <a:pPr algn="l"/>
            <a:r>
              <a:rPr lang="ru-RU" sz="2800">
                <a:latin typeface="Monotype Corsiva" pitchFamily="66" charset="0"/>
              </a:rPr>
              <a:t>-Впервые применил эфирный наркоз, гипсовые повязки.</a:t>
            </a:r>
          </a:p>
          <a:p>
            <a:pPr algn="l"/>
            <a:r>
              <a:rPr lang="ru-RU" sz="2800">
                <a:latin typeface="Monotype Corsiva" pitchFamily="66" charset="0"/>
              </a:rPr>
              <a:t>Основы военно-полевой хирургии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20685" cy="50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0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836613"/>
            <a:ext cx="41735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И.М.Сеченов </a:t>
            </a:r>
            <a:br>
              <a:rPr lang="ru-RU" sz="3600" smtClean="0"/>
            </a:br>
            <a:r>
              <a:rPr lang="ru-RU" sz="3600" smtClean="0"/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1829-1905</a:t>
            </a: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64516" name="Picture 4" descr="сечен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08050"/>
            <a:ext cx="3324225" cy="4681538"/>
          </a:xfrm>
          <a:noFill/>
        </p:spPr>
      </p:pic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4211638" y="2420938"/>
            <a:ext cx="4572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latin typeface="Monotype Corsiva" pitchFamily="66" charset="0"/>
              </a:rPr>
              <a:t>«Отец русской физиологии»</a:t>
            </a:r>
          </a:p>
          <a:p>
            <a:pPr algn="l">
              <a:buFontTx/>
              <a:buChar char="-"/>
            </a:pPr>
            <a:r>
              <a:rPr lang="ru-RU" sz="3200">
                <a:latin typeface="Monotype Corsiva" pitchFamily="66" charset="0"/>
              </a:rPr>
              <a:t>Рефлексы головного мозга</a:t>
            </a:r>
          </a:p>
          <a:p>
            <a:pPr algn="l">
              <a:buFontTx/>
              <a:buChar char="-"/>
            </a:pPr>
            <a:r>
              <a:rPr lang="ru-RU" sz="3200">
                <a:latin typeface="Monotype Corsiva" pitchFamily="66" charset="0"/>
              </a:rPr>
              <a:t>Объяснения психической деятельности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45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0" y="981075"/>
            <a:ext cx="38147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>И.П.Павлов</a:t>
            </a:r>
            <a:br>
              <a:rPr lang="ru-RU" sz="3200" b="1" smtClean="0"/>
            </a:br>
            <a:r>
              <a:rPr lang="ru-RU" sz="3200" b="1" smtClean="0"/>
              <a:t> 1849-1936</a:t>
            </a:r>
            <a:r>
              <a:rPr lang="ru-RU" sz="4400" smtClean="0"/>
              <a:t> 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643438" y="2781300"/>
            <a:ext cx="3814762" cy="2016125"/>
          </a:xfrm>
        </p:spPr>
        <p:txBody>
          <a:bodyPr/>
          <a:lstStyle/>
          <a:p>
            <a:pPr marL="0" indent="0" eaLnBrk="1" hangingPunct="1"/>
            <a:r>
              <a:rPr lang="ru-RU" smtClean="0"/>
              <a:t>Подтверждение теории Сеченова  экспериментально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97" y="476672"/>
            <a:ext cx="421777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dirty="0" smtClean="0"/>
              <a:t>Основоположники иммунологии</a:t>
            </a:r>
            <a:br>
              <a:rPr lang="ru-RU" sz="4400" dirty="0" smtClean="0"/>
            </a:br>
            <a:r>
              <a:rPr lang="ru-RU" sz="3100" dirty="0" err="1" smtClean="0"/>
              <a:t>Э.Дженнер</a:t>
            </a:r>
            <a:r>
              <a:rPr lang="ru-RU" sz="3100" dirty="0" smtClean="0"/>
              <a:t> (</a:t>
            </a:r>
            <a:r>
              <a:rPr lang="ru-RU" sz="2700" dirty="0" smtClean="0"/>
              <a:t>1749-1823)</a:t>
            </a:r>
            <a:r>
              <a:rPr lang="ru-RU" sz="3100" dirty="0" smtClean="0"/>
              <a:t>     Луи Пастер (</a:t>
            </a:r>
            <a:r>
              <a:rPr lang="ru-RU" sz="2700" dirty="0" smtClean="0"/>
              <a:t>1822-1895 )</a:t>
            </a:r>
            <a:endParaRPr lang="ru-RU" sz="2800" dirty="0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528392" cy="489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739074" cy="47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6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Методы анатомии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7810500" cy="5400600"/>
          </a:xfrm>
        </p:spPr>
        <p:txBody>
          <a:bodyPr>
            <a:normAutofit fontScale="92500" lnSpcReduction="20000"/>
          </a:bodyPr>
          <a:lstStyle/>
          <a:p>
            <a:pPr marL="365125" indent="-182563" eaLnBrk="1" hangingPunct="1">
              <a:lnSpc>
                <a:spcPct val="80000"/>
              </a:lnSpc>
            </a:pPr>
            <a:endParaRPr lang="ru-RU" sz="2800" b="0" i="1" dirty="0" smtClean="0">
              <a:solidFill>
                <a:srgbClr val="FFFF00"/>
              </a:solidFill>
            </a:endParaRPr>
          </a:p>
          <a:p>
            <a:pPr marL="365125" indent="-182563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1</a:t>
            </a:r>
            <a:r>
              <a:rPr lang="ru-RU" sz="3600" i="1" dirty="0" smtClean="0">
                <a:solidFill>
                  <a:srgbClr val="002060"/>
                </a:solidFill>
              </a:rPr>
              <a:t>.</a:t>
            </a:r>
            <a:r>
              <a:rPr lang="ru-RU" sz="3600" b="0" i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Рентгеноскопия</a:t>
            </a:r>
          </a:p>
          <a:p>
            <a:pPr marL="365125" indent="-182563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2. Просвечивания УЗИ</a:t>
            </a:r>
          </a:p>
          <a:p>
            <a:pPr marL="365125" indent="-182563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3. Метод рассечения, препарирования</a:t>
            </a:r>
          </a:p>
          <a:p>
            <a:pPr marL="365125" indent="-182563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4. Метод фиксации (бальзамирования трупов)</a:t>
            </a:r>
          </a:p>
          <a:p>
            <a:pPr marL="365125" indent="-182563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5. Метод окрашенных инъекций                   </a:t>
            </a:r>
          </a:p>
          <a:p>
            <a:pPr marL="365125" indent="-182563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6. </a:t>
            </a:r>
            <a:r>
              <a:rPr lang="ru-RU" sz="3600" dirty="0" err="1" smtClean="0">
                <a:solidFill>
                  <a:srgbClr val="002060"/>
                </a:solidFill>
              </a:rPr>
              <a:t>Электроэнцефолографы</a:t>
            </a:r>
            <a:r>
              <a:rPr lang="ru-RU" sz="3600" dirty="0" smtClean="0">
                <a:solidFill>
                  <a:srgbClr val="002060"/>
                </a:solidFill>
              </a:rPr>
              <a:t> (записывают  биотоки головного мозга)</a:t>
            </a:r>
          </a:p>
          <a:p>
            <a:pPr marL="365125" indent="-182563" eaLnBrk="1" hangingPunct="1"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7.  Электрокардиографы (биотоки сердца)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smtClean="0"/>
              <a:t>Основоположники иммунологии</a:t>
            </a:r>
            <a:endParaRPr lang="ru-RU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04456" cy="524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364163" y="3644900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3200" b="1">
                <a:latin typeface="Monotype Corsiva" pitchFamily="66" charset="0"/>
              </a:rPr>
              <a:t>Открытие фагоцитоза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716463" y="1989138"/>
            <a:ext cx="3395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И.И.</a:t>
            </a:r>
            <a:r>
              <a:rPr lang="ru-RU" sz="2800"/>
              <a:t> </a:t>
            </a:r>
            <a:r>
              <a:rPr lang="ru-RU" sz="2800" b="1">
                <a:solidFill>
                  <a:schemeClr val="tx2"/>
                </a:solidFill>
              </a:rPr>
              <a:t>Мечников</a:t>
            </a:r>
          </a:p>
          <a:p>
            <a:r>
              <a:rPr lang="ru-RU" sz="2800" b="1">
                <a:solidFill>
                  <a:schemeClr val="tx2"/>
                </a:solidFill>
              </a:rPr>
              <a:t>1845-1916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86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4" grpId="0"/>
      <p:bldP spid="686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2492375"/>
            <a:ext cx="8748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Генетика </a:t>
            </a:r>
            <a:r>
              <a:rPr lang="ru-RU" sz="2800"/>
              <a:t>(гр. генезис - происхождение) – наука, изучающая механизмы закономерности наследственности и изменчивости организмов, методы управления этими процессами. </a:t>
            </a:r>
            <a:endParaRPr lang="ru-RU" sz="2800">
              <a:solidFill>
                <a:srgbClr val="E93E0F"/>
              </a:solidFill>
            </a:endParaRPr>
          </a:p>
        </p:txBody>
      </p:sp>
      <p:sp>
        <p:nvSpPr>
          <p:cNvPr id="614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792162" cy="719138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генетика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0825" y="2276475"/>
            <a:ext cx="889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Гигиена человека –</a:t>
            </a:r>
            <a:r>
              <a:rPr lang="ru-RU" sz="2800">
                <a:solidFill>
                  <a:srgbClr val="E93E0F"/>
                </a:solidFill>
              </a:rPr>
              <a:t> </a:t>
            </a:r>
            <a:r>
              <a:rPr lang="ru-RU" sz="2800"/>
              <a:t>наука о создании условий, благоприятных для сохранения здоровья человека, о правильной организации труда и отдыха, о предупреждении болезней.</a:t>
            </a:r>
            <a:endParaRPr lang="ru-RU" sz="2800" u="sng">
              <a:solidFill>
                <a:srgbClr val="E93E0F"/>
              </a:solidFill>
            </a:endParaRPr>
          </a:p>
        </p:txBody>
      </p:sp>
      <p:sp>
        <p:nvSpPr>
          <p:cNvPr id="624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719137" cy="720725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гигиена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2133600"/>
            <a:ext cx="84248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u="sng">
                <a:solidFill>
                  <a:srgbClr val="E93E0F"/>
                </a:solidFill>
              </a:rPr>
              <a:t>Анатомия человека</a:t>
            </a:r>
            <a:r>
              <a:rPr lang="ru-RU" sz="2800"/>
              <a:t> (гр.анатоме  - рассечение) -  наука о строении, форме человеческого организма, его органов.</a:t>
            </a:r>
            <a:endParaRPr lang="ru-RU"/>
          </a:p>
        </p:txBody>
      </p:sp>
      <p:sp>
        <p:nvSpPr>
          <p:cNvPr id="634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589588"/>
            <a:ext cx="720725" cy="792162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2060575"/>
            <a:ext cx="84248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Физиология человека </a:t>
            </a:r>
            <a:r>
              <a:rPr lang="ru-RU" sz="2800"/>
              <a:t>( гр. физис – природа + гр. логос - учение) – наука о процессах жизнедеятельности и механизмах их регулирования в клетках, тканях, органах, системах органов и целостном организме.</a:t>
            </a:r>
            <a:endParaRPr lang="ru-RU" sz="2800">
              <a:solidFill>
                <a:srgbClr val="E93E0F"/>
              </a:solidFill>
            </a:endParaRPr>
          </a:p>
        </p:txBody>
      </p:sp>
      <p:sp>
        <p:nvSpPr>
          <p:cNvPr id="645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792162" cy="720725"/>
          </a:xfrm>
          <a:prstGeom prst="actionButtonHome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физиология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800" b="1">
              <a:solidFill>
                <a:srgbClr val="E93E0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825" y="2205038"/>
            <a:ext cx="8893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Психология</a:t>
            </a:r>
            <a:r>
              <a:rPr lang="ru-RU" sz="2800">
                <a:solidFill>
                  <a:srgbClr val="E93E0F"/>
                </a:solidFill>
              </a:rPr>
              <a:t> </a:t>
            </a:r>
            <a:r>
              <a:rPr lang="ru-RU" sz="2800"/>
              <a:t>(гр. психо – душа + гр. логос - учение ) - наука, изучающая процессы и закономерности психической деятельности. </a:t>
            </a:r>
            <a:endParaRPr lang="ru-RU" sz="2800" u="sng"/>
          </a:p>
        </p:txBody>
      </p:sp>
      <p:sp>
        <p:nvSpPr>
          <p:cNvPr id="65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792162" cy="720725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8313" y="2492375"/>
            <a:ext cx="828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Эмбриология человека</a:t>
            </a:r>
            <a:r>
              <a:rPr lang="ru-RU" sz="2800">
                <a:solidFill>
                  <a:srgbClr val="E93E0F"/>
                </a:solidFill>
              </a:rPr>
              <a:t> </a:t>
            </a:r>
            <a:r>
              <a:rPr lang="ru-RU" sz="2800"/>
              <a:t>(гр. эмбрион – зародыш + гр. логос - учение) – наука, изучающая внутриутробное развитие человеческого организма.</a:t>
            </a:r>
            <a:endParaRPr lang="ru-RU" sz="2800" u="sng">
              <a:solidFill>
                <a:srgbClr val="E93E0F"/>
              </a:solidFill>
            </a:endParaRPr>
          </a:p>
        </p:txBody>
      </p:sp>
      <p:sp>
        <p:nvSpPr>
          <p:cNvPr id="573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790575" cy="792163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эмбриология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1916113"/>
            <a:ext cx="8569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Антропология </a:t>
            </a:r>
            <a:r>
              <a:rPr lang="ru-RU" sz="2800"/>
              <a:t>(гр. антропос – человек + гр. логос - учение) – наука, исследующая происхождение и эволюцию человека как особого социобиологического вида.</a:t>
            </a:r>
            <a:endParaRPr lang="ru-RU" sz="2800" u="sng">
              <a:solidFill>
                <a:srgbClr val="E93E0F"/>
              </a:solidFill>
            </a:endParaRPr>
          </a:p>
        </p:txBody>
      </p:sp>
      <p:sp>
        <p:nvSpPr>
          <p:cNvPr id="583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05488"/>
            <a:ext cx="792162" cy="720725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антропология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3850" y="1844675"/>
            <a:ext cx="84963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Экология человека </a:t>
            </a:r>
            <a:r>
              <a:rPr lang="ru-RU" sz="2800"/>
              <a:t>(гр. ойкос – дом, жилище + гр. логос - наука) – комплексная наука, изучающая взаимоотношения человека и человечества в целом с окружающей природной и социальной средой.</a:t>
            </a:r>
            <a:endParaRPr lang="ru-RU" sz="2800" u="sng">
              <a:solidFill>
                <a:srgbClr val="E93E0F"/>
              </a:solidFill>
            </a:endParaRPr>
          </a:p>
        </p:txBody>
      </p:sp>
      <p:sp>
        <p:nvSpPr>
          <p:cNvPr id="593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792162" cy="792163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2349500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u="sng">
                <a:solidFill>
                  <a:srgbClr val="E93E0F"/>
                </a:solidFill>
              </a:rPr>
              <a:t>Цитология </a:t>
            </a:r>
            <a:r>
              <a:rPr lang="ru-RU" sz="2800">
                <a:solidFill>
                  <a:srgbClr val="E93E0F"/>
                </a:solidFill>
              </a:rPr>
              <a:t>(гр. китос - сосуд) </a:t>
            </a:r>
            <a:r>
              <a:rPr lang="ru-RU" sz="2800"/>
              <a:t>– наука, изучающая строение, химический состав, функции, индивидуальное развитие и эволюцию клеток живого.</a:t>
            </a:r>
            <a:endParaRPr lang="ru-RU" sz="2800" u="sng"/>
          </a:p>
        </p:txBody>
      </p:sp>
      <p:sp>
        <p:nvSpPr>
          <p:cNvPr id="604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790575" cy="720725"/>
          </a:xfrm>
          <a:prstGeom prst="actionButtonHom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цитология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119563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Рентгеноскопия</a:t>
            </a:r>
          </a:p>
        </p:txBody>
      </p:sp>
      <p:pic>
        <p:nvPicPr>
          <p:cNvPr id="23556" name="Picture 4" descr="ренге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916832"/>
            <a:ext cx="4787900" cy="3854450"/>
          </a:xfrm>
          <a:noFill/>
        </p:spPr>
      </p:pic>
      <p:pic>
        <p:nvPicPr>
          <p:cNvPr id="23559" name="Picture 7" descr="ренген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636912"/>
            <a:ext cx="2844800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500" smtClean="0"/>
              <a:t>УЗИ</a:t>
            </a:r>
            <a:br>
              <a:rPr lang="ru-RU" sz="3500" smtClean="0"/>
            </a:br>
            <a:r>
              <a:rPr lang="ru-RU" sz="3500" smtClean="0"/>
              <a:t>Ультразвуковое излучение</a:t>
            </a:r>
          </a:p>
        </p:txBody>
      </p:sp>
      <p:pic>
        <p:nvPicPr>
          <p:cNvPr id="5124" name="Picture 4" descr="уз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475"/>
            <a:ext cx="4792663" cy="3808413"/>
          </a:xfrm>
          <a:noFill/>
        </p:spPr>
      </p:pic>
      <p:pic>
        <p:nvPicPr>
          <p:cNvPr id="5127" name="Picture 7" descr="пло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68738" y="2962293"/>
            <a:ext cx="3089275" cy="22780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Препарирование</a:t>
            </a:r>
          </a:p>
        </p:txBody>
      </p:sp>
      <p:pic>
        <p:nvPicPr>
          <p:cNvPr id="74760" name="Picture 8" descr="don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1294" y="3139281"/>
            <a:ext cx="2105025" cy="1924050"/>
          </a:xfrm>
          <a:noFill/>
        </p:spPr>
      </p:pic>
      <p:pic>
        <p:nvPicPr>
          <p:cNvPr id="74759" name="Picture 7" descr="prepa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41068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>ЭКГ</a:t>
            </a:r>
            <a:br>
              <a:rPr lang="ru-RU" smtClean="0"/>
            </a:br>
            <a:r>
              <a:rPr lang="ru-RU" smtClean="0"/>
              <a:t>электрокардиограф </a:t>
            </a:r>
          </a:p>
        </p:txBody>
      </p:sp>
      <p:pic>
        <p:nvPicPr>
          <p:cNvPr id="26628" name="Picture 4" descr="эк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989138"/>
            <a:ext cx="4427537" cy="4535487"/>
          </a:xfrm>
          <a:noFill/>
        </p:spPr>
      </p:pic>
      <p:pic>
        <p:nvPicPr>
          <p:cNvPr id="26631" name="Picture 7" descr="электро сту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84625" y="2586831"/>
            <a:ext cx="28575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3779912" cy="48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157192"/>
            <a:ext cx="78444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Чарака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самхита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часть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Аюрведы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основной труд по терапии.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7487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/>
              <a:t>Вклад деятелей греко-римской культуры в развитие биологии,  знаний о человеке</a:t>
            </a:r>
            <a:endParaRPr lang="ru-RU" sz="4400" b="1" i="1" smtClean="0"/>
          </a:p>
        </p:txBody>
      </p:sp>
      <p:pic>
        <p:nvPicPr>
          <p:cNvPr id="78852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2644" y="2220119"/>
            <a:ext cx="3362325" cy="3762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758</Words>
  <Application>Microsoft Office PowerPoint</Application>
  <PresentationFormat>Экран (4:3)</PresentationFormat>
  <Paragraphs>118</Paragraphs>
  <Slides>39</Slides>
  <Notes>0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Castellar</vt:lpstr>
      <vt:lpstr>Monotype Corsiva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Методы анатомии</vt:lpstr>
      <vt:lpstr>Рентгеноскопия</vt:lpstr>
      <vt:lpstr>УЗИ Ультразвуковое излучение</vt:lpstr>
      <vt:lpstr>Препарирование</vt:lpstr>
      <vt:lpstr>ЭКГ электрокардиограф </vt:lpstr>
      <vt:lpstr>Презентация PowerPoint</vt:lpstr>
      <vt:lpstr>Вклад деятелей греко-римской культуры в развитие биологии,  знаний о человеке</vt:lpstr>
      <vt:lpstr>Аристотель    384-322 до н.э. </vt:lpstr>
      <vt:lpstr>Гиппократ   460-377 до н.э. </vt:lpstr>
      <vt:lpstr>Клавдий Гален 130-200 н.э. </vt:lpstr>
      <vt:lpstr>Средневековый застой </vt:lpstr>
      <vt:lpstr>Абу-Али Ибн-Син  (Авиценна) 980-1037 н.э. </vt:lpstr>
      <vt:lpstr>Леонардо да Винчи  1452-1519 </vt:lpstr>
      <vt:lpstr>Рафаэль Санти    1483-1520 </vt:lpstr>
      <vt:lpstr>Андреас Везалий (1515-1564)</vt:lpstr>
      <vt:lpstr>Анатомические студии основоположника анатомии Андреаса Везалия 16 век</vt:lpstr>
      <vt:lpstr>Рисунки из анатомического атласа  Везалия 1543 г</vt:lpstr>
      <vt:lpstr>Уильям Гарвей 1587-1657  </vt:lpstr>
      <vt:lpstr>Рене Декарт    1596-1650 </vt:lpstr>
      <vt:lpstr>Развитие анатомии, физиологии, психологии и гигиены с начала XIX  в. до наших дней. </vt:lpstr>
      <vt:lpstr>М.В. Ломоносов  Основоположник русских наук </vt:lpstr>
      <vt:lpstr>Ч. Дарвин 1809-1882 </vt:lpstr>
      <vt:lpstr>Презентация PowerPoint</vt:lpstr>
      <vt:lpstr>Н.И.Пирогов 1810-1881</vt:lpstr>
      <vt:lpstr>И.М.Сеченов   1829-1905 </vt:lpstr>
      <vt:lpstr>И.П.Павлов  1849-1936 </vt:lpstr>
      <vt:lpstr>Основоположники иммунологии Э.Дженнер (1749-1823)     Луи Пастер (1822-1895 )</vt:lpstr>
      <vt:lpstr>Основоположники иммунологии</vt:lpstr>
      <vt:lpstr>генетика</vt:lpstr>
      <vt:lpstr>гигиена</vt:lpstr>
      <vt:lpstr>анатомия</vt:lpstr>
      <vt:lpstr>физиология</vt:lpstr>
      <vt:lpstr>психология</vt:lpstr>
      <vt:lpstr>эмбриология</vt:lpstr>
      <vt:lpstr>антропология</vt:lpstr>
      <vt:lpstr>Экология</vt:lpstr>
      <vt:lpstr>цитология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Хозяйка</dc:creator>
  <cp:lastModifiedBy>33k</cp:lastModifiedBy>
  <cp:revision>10</cp:revision>
  <dcterms:created xsi:type="dcterms:W3CDTF">2015-09-02T06:50:12Z</dcterms:created>
  <dcterms:modified xsi:type="dcterms:W3CDTF">2020-12-07T05:37:59Z</dcterms:modified>
</cp:coreProperties>
</file>